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Playfair Display"/>
      <p:regular r:id="rId16"/>
      <p:bold r:id="rId17"/>
      <p:italic r:id="rId18"/>
      <p:boldItalic r:id="rId19"/>
    </p:embeddedFont>
    <p:embeddedFont>
      <p:font typeface="La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11" Type="http://schemas.openxmlformats.org/officeDocument/2006/relationships/slide" Target="slides/slide6.xml"/><Relationship Id="rId22" Type="http://schemas.openxmlformats.org/officeDocument/2006/relationships/font" Target="fonts/Lato-italic.fntdata"/><Relationship Id="rId10" Type="http://schemas.openxmlformats.org/officeDocument/2006/relationships/slide" Target="slides/slide5.xml"/><Relationship Id="rId21"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PlayfairDisplay-bold.fntdata"/><Relationship Id="rId16" Type="http://schemas.openxmlformats.org/officeDocument/2006/relationships/font" Target="fonts/PlayfairDisplay-regular.fntdata"/><Relationship Id="rId5" Type="http://schemas.openxmlformats.org/officeDocument/2006/relationships/notesMaster" Target="notesMasters/notesMaster1.xml"/><Relationship Id="rId19" Type="http://schemas.openxmlformats.org/officeDocument/2006/relationships/font" Target="fonts/PlayfairDisplay-boldItalic.fntdata"/><Relationship Id="rId6" Type="http://schemas.openxmlformats.org/officeDocument/2006/relationships/slide" Target="slides/slide1.xml"/><Relationship Id="rId18" Type="http://schemas.openxmlformats.org/officeDocument/2006/relationships/font" Target="fonts/PlayfairDisplay-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e3c7f8a7e7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e3c7f8a7e7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e3c7f8a7e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e3c7f8a7e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e3c7f8a7e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e3c7f8a7e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e3c7f8a7e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e3c7f8a7e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e3c7f8a7e7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e3c7f8a7e7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e3c7f8a7e7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e3c7f8a7e7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e3c7f8a7e7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e3c7f8a7e7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e3c7f8a7e7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e3c7f8a7e7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e3c7f8a7e7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e3c7f8a7e7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 name="Google Shape;12;p2"/>
          <p:cNvCxnSpPr/>
          <p:nvPr/>
        </p:nvCxnSpPr>
        <p:spPr>
          <a:xfrm>
            <a:off x="733219" y="2235351"/>
            <a:ext cx="385200" cy="0"/>
          </a:xfrm>
          <a:prstGeom prst="straightConnector1">
            <a:avLst/>
          </a:prstGeom>
          <a:noFill/>
          <a:ln cap="flat" cmpd="sng" w="28575">
            <a:solidFill>
              <a:schemeClr val="dk1"/>
            </a:solidFill>
            <a:prstDash val="solid"/>
            <a:round/>
            <a:headEnd len="sm" w="sm" type="none"/>
            <a:tailEnd len="sm" w="sm" type="none"/>
          </a:ln>
        </p:spPr>
      </p:cxnSp>
      <p:sp>
        <p:nvSpPr>
          <p:cNvPr id="13" name="Google Shape;13;p2"/>
          <p:cNvSpPr txBox="1"/>
          <p:nvPr>
            <p:ph type="ctrTitle"/>
          </p:nvPr>
        </p:nvSpPr>
        <p:spPr>
          <a:xfrm>
            <a:off x="630600" y="136800"/>
            <a:ext cx="7893000" cy="1853700"/>
          </a:xfrm>
          <a:prstGeom prst="rect">
            <a:avLst/>
          </a:prstGeom>
        </p:spPr>
        <p:txBody>
          <a:bodyPr anchorCtr="0" anchor="b" bIns="91425" lIns="91425" spcFirstLastPara="1" rIns="91425" wrap="square" tIns="91425">
            <a:normAutofit/>
          </a:bodyPr>
          <a:lstStyle>
            <a:lvl1pPr lvl="0">
              <a:spcBef>
                <a:spcPts val="100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4" name="Google Shape;14;p2"/>
          <p:cNvSpPr txBox="1"/>
          <p:nvPr>
            <p:ph idx="1" type="subTitle"/>
          </p:nvPr>
        </p:nvSpPr>
        <p:spPr>
          <a:xfrm>
            <a:off x="630600" y="3228375"/>
            <a:ext cx="7893000" cy="1274100"/>
          </a:xfrm>
          <a:prstGeom prst="rect">
            <a:avLst/>
          </a:prstGeom>
        </p:spPr>
        <p:txBody>
          <a:bodyPr anchorCtr="0" anchor="b" bIns="91425" lIns="91425" spcFirstLastPara="1" rIns="91425" wrap="square" tIns="91425">
            <a:normAutofit/>
          </a:bodyPr>
          <a:lstStyle>
            <a:lvl1pPr lvl="0">
              <a:lnSpc>
                <a:spcPct val="100000"/>
              </a:lnSpc>
              <a:spcBef>
                <a:spcPts val="1000"/>
              </a:spcBef>
              <a:spcAft>
                <a:spcPts val="0"/>
              </a:spcAft>
              <a:buClr>
                <a:schemeClr val="accent6"/>
              </a:buClr>
              <a:buSzPts val="2400"/>
              <a:buNone/>
              <a:defRPr sz="2400">
                <a:solidFill>
                  <a:schemeClr val="accent6"/>
                </a:solidFill>
              </a:defRPr>
            </a:lvl1pPr>
            <a:lvl2pPr lvl="1">
              <a:lnSpc>
                <a:spcPct val="100000"/>
              </a:lnSpc>
              <a:spcBef>
                <a:spcPts val="0"/>
              </a:spcBef>
              <a:spcAft>
                <a:spcPts val="0"/>
              </a:spcAft>
              <a:buClr>
                <a:schemeClr val="accent6"/>
              </a:buClr>
              <a:buSzPts val="2400"/>
              <a:buNone/>
              <a:defRPr sz="2400">
                <a:solidFill>
                  <a:schemeClr val="accent6"/>
                </a:solidFill>
              </a:defRPr>
            </a:lvl2pPr>
            <a:lvl3pPr lvl="2">
              <a:lnSpc>
                <a:spcPct val="100000"/>
              </a:lnSpc>
              <a:spcBef>
                <a:spcPts val="0"/>
              </a:spcBef>
              <a:spcAft>
                <a:spcPts val="0"/>
              </a:spcAft>
              <a:buClr>
                <a:schemeClr val="accent6"/>
              </a:buClr>
              <a:buSzPts val="2400"/>
              <a:buNone/>
              <a:defRPr sz="2400">
                <a:solidFill>
                  <a:schemeClr val="accent6"/>
                </a:solidFill>
              </a:defRPr>
            </a:lvl3pPr>
            <a:lvl4pPr lvl="3">
              <a:lnSpc>
                <a:spcPct val="100000"/>
              </a:lnSpc>
              <a:spcBef>
                <a:spcPts val="0"/>
              </a:spcBef>
              <a:spcAft>
                <a:spcPts val="0"/>
              </a:spcAft>
              <a:buClr>
                <a:schemeClr val="accent6"/>
              </a:buClr>
              <a:buSzPts val="2400"/>
              <a:buNone/>
              <a:defRPr sz="2400">
                <a:solidFill>
                  <a:schemeClr val="accent6"/>
                </a:solidFill>
              </a:defRPr>
            </a:lvl4pPr>
            <a:lvl5pPr lvl="4">
              <a:lnSpc>
                <a:spcPct val="100000"/>
              </a:lnSpc>
              <a:spcBef>
                <a:spcPts val="0"/>
              </a:spcBef>
              <a:spcAft>
                <a:spcPts val="0"/>
              </a:spcAft>
              <a:buClr>
                <a:schemeClr val="accent6"/>
              </a:buClr>
              <a:buSzPts val="2400"/>
              <a:buNone/>
              <a:defRPr sz="2400">
                <a:solidFill>
                  <a:schemeClr val="accent6"/>
                </a:solidFill>
              </a:defRPr>
            </a:lvl5pPr>
            <a:lvl6pPr lvl="5">
              <a:lnSpc>
                <a:spcPct val="100000"/>
              </a:lnSpc>
              <a:spcBef>
                <a:spcPts val="0"/>
              </a:spcBef>
              <a:spcAft>
                <a:spcPts val="0"/>
              </a:spcAft>
              <a:buClr>
                <a:schemeClr val="accent6"/>
              </a:buClr>
              <a:buSzPts val="2400"/>
              <a:buNone/>
              <a:defRPr sz="2400">
                <a:solidFill>
                  <a:schemeClr val="accent6"/>
                </a:solidFill>
              </a:defRPr>
            </a:lvl6pPr>
            <a:lvl7pPr lvl="6">
              <a:lnSpc>
                <a:spcPct val="100000"/>
              </a:lnSpc>
              <a:spcBef>
                <a:spcPts val="0"/>
              </a:spcBef>
              <a:spcAft>
                <a:spcPts val="0"/>
              </a:spcAft>
              <a:buClr>
                <a:schemeClr val="accent6"/>
              </a:buClr>
              <a:buSzPts val="2400"/>
              <a:buNone/>
              <a:defRPr sz="2400">
                <a:solidFill>
                  <a:schemeClr val="accent6"/>
                </a:solidFill>
              </a:defRPr>
            </a:lvl7pPr>
            <a:lvl8pPr lvl="7">
              <a:lnSpc>
                <a:spcPct val="100000"/>
              </a:lnSpc>
              <a:spcBef>
                <a:spcPts val="0"/>
              </a:spcBef>
              <a:spcAft>
                <a:spcPts val="0"/>
              </a:spcAft>
              <a:buClr>
                <a:schemeClr val="accent6"/>
              </a:buClr>
              <a:buSzPts val="2400"/>
              <a:buNone/>
              <a:defRPr sz="2400">
                <a:solidFill>
                  <a:schemeClr val="accent6"/>
                </a:solidFill>
              </a:defRPr>
            </a:lvl8pPr>
            <a:lvl9pPr lvl="8">
              <a:lnSpc>
                <a:spcPct val="100000"/>
              </a:lnSpc>
              <a:spcBef>
                <a:spcPts val="0"/>
              </a:spcBef>
              <a:spcAft>
                <a:spcPts val="0"/>
              </a:spcAft>
              <a:buClr>
                <a:schemeClr val="accent6"/>
              </a:buClr>
              <a:buSzPts val="2400"/>
              <a:buNone/>
              <a:defRPr sz="2400">
                <a:solidFill>
                  <a:schemeClr val="accent6"/>
                </a:solidFill>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6" name="Shape 56"/>
        <p:cNvGrpSpPr/>
        <p:nvPr/>
      </p:nvGrpSpPr>
      <p:grpSpPr>
        <a:xfrm>
          <a:off x="0" y="0"/>
          <a:ext cx="0" cy="0"/>
          <a:chOff x="0" y="0"/>
          <a:chExt cx="0" cy="0"/>
        </a:xfrm>
      </p:grpSpPr>
      <p:sp>
        <p:nvSpPr>
          <p:cNvPr id="57" name="Google Shape;57;p11"/>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1"/>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1"/>
          <p:cNvSpPr txBox="1"/>
          <p:nvPr>
            <p:ph hasCustomPrompt="1" type="title"/>
          </p:nvPr>
        </p:nvSpPr>
        <p:spPr>
          <a:xfrm>
            <a:off x="586725" y="1353788"/>
            <a:ext cx="79707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6"/>
              </a:buClr>
              <a:buSzPts val="10800"/>
              <a:buNone/>
              <a:defRPr sz="10800">
                <a:solidFill>
                  <a:schemeClr val="accent6"/>
                </a:solidFill>
              </a:defRPr>
            </a:lvl1pPr>
            <a:lvl2pPr lvl="1" algn="ctr">
              <a:spcBef>
                <a:spcPts val="0"/>
              </a:spcBef>
              <a:spcAft>
                <a:spcPts val="0"/>
              </a:spcAft>
              <a:buClr>
                <a:schemeClr val="accent6"/>
              </a:buClr>
              <a:buSzPts val="10800"/>
              <a:buNone/>
              <a:defRPr sz="10800">
                <a:solidFill>
                  <a:schemeClr val="accent6"/>
                </a:solidFill>
              </a:defRPr>
            </a:lvl2pPr>
            <a:lvl3pPr lvl="2" algn="ctr">
              <a:spcBef>
                <a:spcPts val="0"/>
              </a:spcBef>
              <a:spcAft>
                <a:spcPts val="0"/>
              </a:spcAft>
              <a:buClr>
                <a:schemeClr val="accent6"/>
              </a:buClr>
              <a:buSzPts val="10800"/>
              <a:buNone/>
              <a:defRPr sz="10800">
                <a:solidFill>
                  <a:schemeClr val="accent6"/>
                </a:solidFill>
              </a:defRPr>
            </a:lvl3pPr>
            <a:lvl4pPr lvl="3" algn="ctr">
              <a:spcBef>
                <a:spcPts val="0"/>
              </a:spcBef>
              <a:spcAft>
                <a:spcPts val="0"/>
              </a:spcAft>
              <a:buClr>
                <a:schemeClr val="accent6"/>
              </a:buClr>
              <a:buSzPts val="10800"/>
              <a:buNone/>
              <a:defRPr sz="10800">
                <a:solidFill>
                  <a:schemeClr val="accent6"/>
                </a:solidFill>
              </a:defRPr>
            </a:lvl4pPr>
            <a:lvl5pPr lvl="4" algn="ctr">
              <a:spcBef>
                <a:spcPts val="0"/>
              </a:spcBef>
              <a:spcAft>
                <a:spcPts val="0"/>
              </a:spcAft>
              <a:buClr>
                <a:schemeClr val="accent6"/>
              </a:buClr>
              <a:buSzPts val="10800"/>
              <a:buNone/>
              <a:defRPr sz="10800">
                <a:solidFill>
                  <a:schemeClr val="accent6"/>
                </a:solidFill>
              </a:defRPr>
            </a:lvl5pPr>
            <a:lvl6pPr lvl="5" algn="ctr">
              <a:spcBef>
                <a:spcPts val="0"/>
              </a:spcBef>
              <a:spcAft>
                <a:spcPts val="0"/>
              </a:spcAft>
              <a:buClr>
                <a:schemeClr val="accent6"/>
              </a:buClr>
              <a:buSzPts val="10800"/>
              <a:buNone/>
              <a:defRPr sz="10800">
                <a:solidFill>
                  <a:schemeClr val="accent6"/>
                </a:solidFill>
              </a:defRPr>
            </a:lvl6pPr>
            <a:lvl7pPr lvl="6" algn="ctr">
              <a:spcBef>
                <a:spcPts val="0"/>
              </a:spcBef>
              <a:spcAft>
                <a:spcPts val="0"/>
              </a:spcAft>
              <a:buClr>
                <a:schemeClr val="accent6"/>
              </a:buClr>
              <a:buSzPts val="10800"/>
              <a:buNone/>
              <a:defRPr sz="10800">
                <a:solidFill>
                  <a:schemeClr val="accent6"/>
                </a:solidFill>
              </a:defRPr>
            </a:lvl7pPr>
            <a:lvl8pPr lvl="7" algn="ctr">
              <a:spcBef>
                <a:spcPts val="0"/>
              </a:spcBef>
              <a:spcAft>
                <a:spcPts val="0"/>
              </a:spcAft>
              <a:buClr>
                <a:schemeClr val="accent6"/>
              </a:buClr>
              <a:buSzPts val="10800"/>
              <a:buNone/>
              <a:defRPr sz="10800">
                <a:solidFill>
                  <a:schemeClr val="accent6"/>
                </a:solidFill>
              </a:defRPr>
            </a:lvl8pPr>
            <a:lvl9pPr lvl="8" algn="ctr">
              <a:spcBef>
                <a:spcPts val="0"/>
              </a:spcBef>
              <a:spcAft>
                <a:spcPts val="0"/>
              </a:spcAft>
              <a:buClr>
                <a:schemeClr val="accent6"/>
              </a:buClr>
              <a:buSzPts val="10800"/>
              <a:buNone/>
              <a:defRPr sz="10800">
                <a:solidFill>
                  <a:schemeClr val="accent6"/>
                </a:solidFill>
              </a:defRPr>
            </a:lvl9pPr>
          </a:lstStyle>
          <a:p>
            <a:r>
              <a:t>xx%</a:t>
            </a:r>
          </a:p>
        </p:txBody>
      </p:sp>
      <p:sp>
        <p:nvSpPr>
          <p:cNvPr id="60" name="Google Shape;60;p11"/>
          <p:cNvSpPr txBox="1"/>
          <p:nvPr>
            <p:ph idx="1" type="body"/>
          </p:nvPr>
        </p:nvSpPr>
        <p:spPr>
          <a:xfrm>
            <a:off x="586725" y="2968388"/>
            <a:ext cx="79707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1" name="Google Shape;61;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ph type="title"/>
          </p:nvPr>
        </p:nvSpPr>
        <p:spPr>
          <a:xfrm>
            <a:off x="509550" y="1921350"/>
            <a:ext cx="8124900" cy="1300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p:nvPr/>
        </p:nvSpPr>
        <p:spPr>
          <a:xfrm>
            <a:off x="-125" y="5045700"/>
            <a:ext cx="9144000" cy="97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 name="Google Shape;23;p4"/>
          <p:cNvCxnSpPr/>
          <p:nvPr/>
        </p:nvCxnSpPr>
        <p:spPr>
          <a:xfrm>
            <a:off x="419425" y="1154195"/>
            <a:ext cx="385200" cy="0"/>
          </a:xfrm>
          <a:prstGeom prst="straightConnector1">
            <a:avLst/>
          </a:prstGeom>
          <a:noFill/>
          <a:ln cap="flat" cmpd="sng" w="28575">
            <a:solidFill>
              <a:schemeClr val="dk1"/>
            </a:solidFill>
            <a:prstDash val="solid"/>
            <a:round/>
            <a:headEnd len="sm" w="sm" type="none"/>
            <a:tailEnd len="sm" w="sm" type="none"/>
          </a:ln>
        </p:spPr>
      </p:cxnSp>
      <p:sp>
        <p:nvSpPr>
          <p:cNvPr id="24" name="Google Shape;24;p4"/>
          <p:cNvSpPr txBox="1"/>
          <p:nvPr>
            <p:ph type="title"/>
          </p:nvPr>
        </p:nvSpPr>
        <p:spPr>
          <a:xfrm>
            <a:off x="311700" y="372725"/>
            <a:ext cx="8520600" cy="6450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4"/>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6" name="Google Shape;26;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cxnSp>
        <p:nvCxnSpPr>
          <p:cNvPr id="28" name="Google Shape;28;p5"/>
          <p:cNvCxnSpPr/>
          <p:nvPr/>
        </p:nvCxnSpPr>
        <p:spPr>
          <a:xfrm>
            <a:off x="419425" y="1154195"/>
            <a:ext cx="385200" cy="0"/>
          </a:xfrm>
          <a:prstGeom prst="straightConnector1">
            <a:avLst/>
          </a:prstGeom>
          <a:noFill/>
          <a:ln cap="flat" cmpd="sng" w="28575">
            <a:solidFill>
              <a:schemeClr val="dk1"/>
            </a:solidFill>
            <a:prstDash val="solid"/>
            <a:round/>
            <a:headEnd len="sm" w="sm" type="none"/>
            <a:tailEnd len="sm" w="sm" type="none"/>
          </a:ln>
        </p:spPr>
      </p:cxnSp>
      <p:sp>
        <p:nvSpPr>
          <p:cNvPr id="29" name="Google Shape;29;p5"/>
          <p:cNvSpPr txBox="1"/>
          <p:nvPr>
            <p:ph type="title"/>
          </p:nvPr>
        </p:nvSpPr>
        <p:spPr>
          <a:xfrm>
            <a:off x="311700" y="372725"/>
            <a:ext cx="8520600" cy="6450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5"/>
          <p:cNvSpPr txBox="1"/>
          <p:nvPr>
            <p:ph idx="1" type="body"/>
          </p:nvPr>
        </p:nvSpPr>
        <p:spPr>
          <a:xfrm>
            <a:off x="311700" y="1417950"/>
            <a:ext cx="3999900" cy="3150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5"/>
          <p:cNvSpPr txBox="1"/>
          <p:nvPr>
            <p:ph idx="2" type="body"/>
          </p:nvPr>
        </p:nvSpPr>
        <p:spPr>
          <a:xfrm>
            <a:off x="4832400" y="1417950"/>
            <a:ext cx="3999900" cy="3150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6"/>
          <p:cNvSpPr txBox="1"/>
          <p:nvPr>
            <p:ph type="title"/>
          </p:nvPr>
        </p:nvSpPr>
        <p:spPr>
          <a:xfrm>
            <a:off x="311700" y="372725"/>
            <a:ext cx="8520600" cy="6450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cxnSp>
        <p:nvCxnSpPr>
          <p:cNvPr id="37" name="Google Shape;37;p7"/>
          <p:cNvCxnSpPr/>
          <p:nvPr/>
        </p:nvCxnSpPr>
        <p:spPr>
          <a:xfrm>
            <a:off x="411044" y="1417772"/>
            <a:ext cx="385200" cy="0"/>
          </a:xfrm>
          <a:prstGeom prst="straightConnector1">
            <a:avLst/>
          </a:prstGeom>
          <a:noFill/>
          <a:ln cap="flat" cmpd="sng" w="28575">
            <a:solidFill>
              <a:schemeClr val="dk1"/>
            </a:solidFill>
            <a:prstDash val="solid"/>
            <a:round/>
            <a:headEnd len="sm" w="sm" type="none"/>
            <a:tailEnd len="sm" w="sm" type="none"/>
          </a:ln>
        </p:spPr>
      </p:cxnSp>
      <p:sp>
        <p:nvSpPr>
          <p:cNvPr id="38" name="Google Shape;38;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7"/>
          <p:cNvSpPr txBox="1"/>
          <p:nvPr>
            <p:ph idx="1" type="body"/>
          </p:nvPr>
        </p:nvSpPr>
        <p:spPr>
          <a:xfrm>
            <a:off x="311700" y="1640350"/>
            <a:ext cx="2808000" cy="2928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8"/>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8"/>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45" name="Google Shape;4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 name="Google Shape;4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9" name="Google Shape;49;p9"/>
          <p:cNvSpPr txBox="1"/>
          <p:nvPr>
            <p:ph type="title"/>
          </p:nvPr>
        </p:nvSpPr>
        <p:spPr>
          <a:xfrm>
            <a:off x="265500" y="1084625"/>
            <a:ext cx="4045200" cy="17070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0" name="Google Shape;50;p9"/>
          <p:cNvSpPr txBox="1"/>
          <p:nvPr>
            <p:ph idx="1" type="subTitle"/>
          </p:nvPr>
        </p:nvSpPr>
        <p:spPr>
          <a:xfrm>
            <a:off x="265500" y="2845200"/>
            <a:ext cx="4045200" cy="14217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6"/>
              </a:buClr>
              <a:buSzPts val="2100"/>
              <a:buNone/>
              <a:defRPr sz="2100">
                <a:solidFill>
                  <a:schemeClr val="accent6"/>
                </a:solidFill>
              </a:defRPr>
            </a:lvl1pPr>
            <a:lvl2pPr lvl="1" algn="ctr">
              <a:lnSpc>
                <a:spcPct val="100000"/>
              </a:lnSpc>
              <a:spcBef>
                <a:spcPts val="0"/>
              </a:spcBef>
              <a:spcAft>
                <a:spcPts val="0"/>
              </a:spcAft>
              <a:buClr>
                <a:schemeClr val="accent6"/>
              </a:buClr>
              <a:buSzPts val="2100"/>
              <a:buNone/>
              <a:defRPr sz="2100">
                <a:solidFill>
                  <a:schemeClr val="accent6"/>
                </a:solidFill>
              </a:defRPr>
            </a:lvl2pPr>
            <a:lvl3pPr lvl="2" algn="ctr">
              <a:lnSpc>
                <a:spcPct val="100000"/>
              </a:lnSpc>
              <a:spcBef>
                <a:spcPts val="0"/>
              </a:spcBef>
              <a:spcAft>
                <a:spcPts val="0"/>
              </a:spcAft>
              <a:buClr>
                <a:schemeClr val="accent6"/>
              </a:buClr>
              <a:buSzPts val="2100"/>
              <a:buNone/>
              <a:defRPr sz="2100">
                <a:solidFill>
                  <a:schemeClr val="accent6"/>
                </a:solidFill>
              </a:defRPr>
            </a:lvl3pPr>
            <a:lvl4pPr lvl="3" algn="ctr">
              <a:lnSpc>
                <a:spcPct val="100000"/>
              </a:lnSpc>
              <a:spcBef>
                <a:spcPts val="0"/>
              </a:spcBef>
              <a:spcAft>
                <a:spcPts val="0"/>
              </a:spcAft>
              <a:buClr>
                <a:schemeClr val="accent6"/>
              </a:buClr>
              <a:buSzPts val="2100"/>
              <a:buNone/>
              <a:defRPr sz="2100">
                <a:solidFill>
                  <a:schemeClr val="accent6"/>
                </a:solidFill>
              </a:defRPr>
            </a:lvl4pPr>
            <a:lvl5pPr lvl="4" algn="ctr">
              <a:lnSpc>
                <a:spcPct val="100000"/>
              </a:lnSpc>
              <a:spcBef>
                <a:spcPts val="0"/>
              </a:spcBef>
              <a:spcAft>
                <a:spcPts val="0"/>
              </a:spcAft>
              <a:buClr>
                <a:schemeClr val="accent6"/>
              </a:buClr>
              <a:buSzPts val="2100"/>
              <a:buNone/>
              <a:defRPr sz="2100">
                <a:solidFill>
                  <a:schemeClr val="accent6"/>
                </a:solidFill>
              </a:defRPr>
            </a:lvl5pPr>
            <a:lvl6pPr lvl="5" algn="ctr">
              <a:lnSpc>
                <a:spcPct val="100000"/>
              </a:lnSpc>
              <a:spcBef>
                <a:spcPts val="0"/>
              </a:spcBef>
              <a:spcAft>
                <a:spcPts val="0"/>
              </a:spcAft>
              <a:buClr>
                <a:schemeClr val="accent6"/>
              </a:buClr>
              <a:buSzPts val="2100"/>
              <a:buNone/>
              <a:defRPr sz="2100">
                <a:solidFill>
                  <a:schemeClr val="accent6"/>
                </a:solidFill>
              </a:defRPr>
            </a:lvl6pPr>
            <a:lvl7pPr lvl="6" algn="ctr">
              <a:lnSpc>
                <a:spcPct val="100000"/>
              </a:lnSpc>
              <a:spcBef>
                <a:spcPts val="0"/>
              </a:spcBef>
              <a:spcAft>
                <a:spcPts val="0"/>
              </a:spcAft>
              <a:buClr>
                <a:schemeClr val="accent6"/>
              </a:buClr>
              <a:buSzPts val="2100"/>
              <a:buNone/>
              <a:defRPr sz="2100">
                <a:solidFill>
                  <a:schemeClr val="accent6"/>
                </a:solidFill>
              </a:defRPr>
            </a:lvl7pPr>
            <a:lvl8pPr lvl="7" algn="ctr">
              <a:lnSpc>
                <a:spcPct val="100000"/>
              </a:lnSpc>
              <a:spcBef>
                <a:spcPts val="0"/>
              </a:spcBef>
              <a:spcAft>
                <a:spcPts val="0"/>
              </a:spcAft>
              <a:buClr>
                <a:schemeClr val="accent6"/>
              </a:buClr>
              <a:buSzPts val="2100"/>
              <a:buNone/>
              <a:defRPr sz="2100">
                <a:solidFill>
                  <a:schemeClr val="accent6"/>
                </a:solidFill>
              </a:defRPr>
            </a:lvl8pPr>
            <a:lvl9pPr lvl="8" algn="ctr">
              <a:lnSpc>
                <a:spcPct val="100000"/>
              </a:lnSpc>
              <a:spcBef>
                <a:spcPts val="0"/>
              </a:spcBef>
              <a:spcAft>
                <a:spcPts val="0"/>
              </a:spcAft>
              <a:buClr>
                <a:schemeClr val="accent6"/>
              </a:buClr>
              <a:buSzPts val="2100"/>
              <a:buNone/>
              <a:defRPr sz="2100">
                <a:solidFill>
                  <a:schemeClr val="accent6"/>
                </a:solidFill>
              </a:defRPr>
            </a:lvl9pPr>
          </a:lstStyle>
          <a:p/>
        </p:txBody>
      </p:sp>
      <p:sp>
        <p:nvSpPr>
          <p:cNvPr id="51" name="Google Shape;5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52" name="Google Shape;5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3" name="Shape 53"/>
        <p:cNvGrpSpPr/>
        <p:nvPr/>
      </p:nvGrpSpPr>
      <p:grpSpPr>
        <a:xfrm>
          <a:off x="0" y="0"/>
          <a:ext cx="0" cy="0"/>
          <a:chOff x="0" y="0"/>
          <a:chExt cx="0" cy="0"/>
        </a:xfrm>
      </p:grpSpPr>
      <p:sp>
        <p:nvSpPr>
          <p:cNvPr id="54" name="Google Shape;54;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5" name="Google Shape;5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lue-go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725"/>
            <a:ext cx="8520600" cy="6450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417800"/>
            <a:ext cx="8520600" cy="3150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indent="-317500" lvl="1" marL="9144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Lato"/>
                <a:ea typeface="Lato"/>
                <a:cs typeface="Lato"/>
                <a:sym typeface="Lato"/>
              </a:defRPr>
            </a:lvl1pPr>
            <a:lvl2pPr lvl="1" algn="r">
              <a:buNone/>
              <a:defRPr sz="1000">
                <a:solidFill>
                  <a:schemeClr val="dk1"/>
                </a:solidFill>
                <a:latin typeface="Lato"/>
                <a:ea typeface="Lato"/>
                <a:cs typeface="Lato"/>
                <a:sym typeface="Lato"/>
              </a:defRPr>
            </a:lvl2pPr>
            <a:lvl3pPr lvl="2" algn="r">
              <a:buNone/>
              <a:defRPr sz="1000">
                <a:solidFill>
                  <a:schemeClr val="dk1"/>
                </a:solidFill>
                <a:latin typeface="Lato"/>
                <a:ea typeface="Lato"/>
                <a:cs typeface="Lato"/>
                <a:sym typeface="Lato"/>
              </a:defRPr>
            </a:lvl3pPr>
            <a:lvl4pPr lvl="3" algn="r">
              <a:buNone/>
              <a:defRPr sz="1000">
                <a:solidFill>
                  <a:schemeClr val="dk1"/>
                </a:solidFill>
                <a:latin typeface="Lato"/>
                <a:ea typeface="Lato"/>
                <a:cs typeface="Lato"/>
                <a:sym typeface="Lato"/>
              </a:defRPr>
            </a:lvl4pPr>
            <a:lvl5pPr lvl="4" algn="r">
              <a:buNone/>
              <a:defRPr sz="1000">
                <a:solidFill>
                  <a:schemeClr val="dk1"/>
                </a:solidFill>
                <a:latin typeface="Lato"/>
                <a:ea typeface="Lato"/>
                <a:cs typeface="Lato"/>
                <a:sym typeface="Lato"/>
              </a:defRPr>
            </a:lvl5pPr>
            <a:lvl6pPr lvl="5" algn="r">
              <a:buNone/>
              <a:defRPr sz="1000">
                <a:solidFill>
                  <a:schemeClr val="dk1"/>
                </a:solidFill>
                <a:latin typeface="Lato"/>
                <a:ea typeface="Lato"/>
                <a:cs typeface="Lato"/>
                <a:sym typeface="Lato"/>
              </a:defRPr>
            </a:lvl6pPr>
            <a:lvl7pPr lvl="6" algn="r">
              <a:buNone/>
              <a:defRPr sz="1000">
                <a:solidFill>
                  <a:schemeClr val="dk1"/>
                </a:solidFill>
                <a:latin typeface="Lato"/>
                <a:ea typeface="Lato"/>
                <a:cs typeface="Lato"/>
                <a:sym typeface="Lato"/>
              </a:defRPr>
            </a:lvl7pPr>
            <a:lvl8pPr lvl="7" algn="r">
              <a:buNone/>
              <a:defRPr sz="1000">
                <a:solidFill>
                  <a:schemeClr val="dk1"/>
                </a:solidFill>
                <a:latin typeface="Lato"/>
                <a:ea typeface="Lato"/>
                <a:cs typeface="Lato"/>
                <a:sym typeface="Lato"/>
              </a:defRPr>
            </a:lvl8pPr>
            <a:lvl9pPr lvl="8" algn="r">
              <a:buNone/>
              <a:defRPr sz="1000">
                <a:solidFill>
                  <a:schemeClr val="dk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3"/>
          <p:cNvSpPr txBox="1"/>
          <p:nvPr>
            <p:ph type="ctrTitle"/>
          </p:nvPr>
        </p:nvSpPr>
        <p:spPr>
          <a:xfrm>
            <a:off x="630600" y="136800"/>
            <a:ext cx="7893000" cy="1853700"/>
          </a:xfrm>
          <a:prstGeom prst="rect">
            <a:avLst/>
          </a:prstGeom>
        </p:spPr>
        <p:txBody>
          <a:bodyPr anchorCtr="0" anchor="b" bIns="91425" lIns="91425" spcFirstLastPara="1" rIns="91425" wrap="square" tIns="91425">
            <a:normAutofit fontScale="90000"/>
          </a:bodyPr>
          <a:lstStyle/>
          <a:p>
            <a:pPr indent="0" lvl="0" marL="0" rtl="0" algn="l">
              <a:spcBef>
                <a:spcPts val="1000"/>
              </a:spcBef>
              <a:spcAft>
                <a:spcPts val="0"/>
              </a:spcAft>
              <a:buNone/>
            </a:pPr>
            <a:r>
              <a:rPr lang="en-GB"/>
              <a:t>Capstone Project - The Battle of Neighborhoods (Week 2)</a:t>
            </a:r>
            <a:endParaRPr/>
          </a:p>
        </p:txBody>
      </p:sp>
      <p:sp>
        <p:nvSpPr>
          <p:cNvPr id="69" name="Google Shape;69;p13"/>
          <p:cNvSpPr txBox="1"/>
          <p:nvPr>
            <p:ph idx="1" type="subTitle"/>
          </p:nvPr>
        </p:nvSpPr>
        <p:spPr>
          <a:xfrm>
            <a:off x="630600" y="2571750"/>
            <a:ext cx="7893000" cy="1930800"/>
          </a:xfrm>
          <a:prstGeom prst="rect">
            <a:avLst/>
          </a:prstGeom>
        </p:spPr>
        <p:txBody>
          <a:bodyPr anchorCtr="0" anchor="b" bIns="91425" lIns="91425" spcFirstLastPara="1" rIns="91425" wrap="square" tIns="91425">
            <a:normAutofit/>
          </a:bodyPr>
          <a:lstStyle/>
          <a:p>
            <a:pPr indent="0" lvl="0" marL="0" rtl="0" algn="l">
              <a:spcBef>
                <a:spcPts val="1000"/>
              </a:spcBef>
              <a:spcAft>
                <a:spcPts val="0"/>
              </a:spcAft>
              <a:buNone/>
            </a:pPr>
            <a:r>
              <a:rPr lang="en-GB"/>
              <a:t>Venue Suggestion to Opening a Japanese Sushi Restaurant in Toronto, Canada</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GB"/>
              <a:t>YuiTak Cheung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311700" y="372725"/>
            <a:ext cx="8520600" cy="64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GB" sz="2580"/>
              <a:t>Discussion and Conclusion</a:t>
            </a:r>
            <a:endParaRPr sz="2580"/>
          </a:p>
        </p:txBody>
      </p:sp>
      <p:sp>
        <p:nvSpPr>
          <p:cNvPr id="132" name="Google Shape;132;p22"/>
          <p:cNvSpPr txBox="1"/>
          <p:nvPr>
            <p:ph idx="1" type="body"/>
          </p:nvPr>
        </p:nvSpPr>
        <p:spPr>
          <a:xfrm>
            <a:off x="311700" y="1357750"/>
            <a:ext cx="8520600" cy="3210900"/>
          </a:xfrm>
          <a:prstGeom prst="rect">
            <a:avLst/>
          </a:prstGeom>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lang="en-GB"/>
              <a:t>The</a:t>
            </a:r>
            <a:r>
              <a:rPr lang="en-GB"/>
              <a:t> most popular area in the city of Toronto in terms of Asian food venues is the neighborhood Willowdale South in the North York borough</a:t>
            </a:r>
            <a:endParaRPr/>
          </a:p>
          <a:p>
            <a:pPr indent="0" lvl="0" marL="0" rtl="0" algn="l">
              <a:spcBef>
                <a:spcPts val="1200"/>
              </a:spcBef>
              <a:spcAft>
                <a:spcPts val="0"/>
              </a:spcAft>
              <a:buNone/>
            </a:pPr>
            <a:r>
              <a:rPr lang="en-GB"/>
              <a:t>From this analysis can we understand that this area has great capability for Asian food venues. However, there are many things to consider when choosing a place for the food venue. For example it may be a valuable place which may not be an optimal  choice for some food venues</a:t>
            </a:r>
            <a:endParaRPr/>
          </a:p>
          <a:p>
            <a:pPr indent="0" lvl="0" marL="0" rtl="0" algn="l">
              <a:spcBef>
                <a:spcPts val="1200"/>
              </a:spcBef>
              <a:spcAft>
                <a:spcPts val="0"/>
              </a:spcAft>
              <a:buNone/>
            </a:pPr>
            <a:r>
              <a:rPr lang="en-GB"/>
              <a:t>We focus only on the competition and restaurant density. In order to evaluate this factor, we presented the neighborhood-based venues we collected and how often they were in which neighborhood as a result of our analysis. For example, although the area consisting of the neighborhood seems like an attractive location, it may not be a good idea for venues</a:t>
            </a:r>
            <a:endParaRPr/>
          </a:p>
          <a:p>
            <a:pPr indent="0" lvl="0" marL="0" rtl="0" algn="l">
              <a:spcBef>
                <a:spcPts val="1200"/>
              </a:spcBef>
              <a:spcAft>
                <a:spcPts val="0"/>
              </a:spcAft>
              <a:buNone/>
            </a:pPr>
            <a:r>
              <a:rPr lang="en-GB"/>
              <a:t>If we are looking for a venue in similar style, we can also consider the neighborhood with the same cluster number, (i.e. 1), such as Don Mills North, The Beaches, Bayview Village etc, at the nearby areas.</a:t>
            </a:r>
            <a:endParaRPr/>
          </a:p>
          <a:p>
            <a:pPr indent="0" lvl="0" marL="0" rtl="0" algn="l">
              <a:spcBef>
                <a:spcPts val="1200"/>
              </a:spcBef>
              <a:spcAft>
                <a:spcPts val="1200"/>
              </a:spcAft>
              <a:buNone/>
            </a:pPr>
            <a:r>
              <a:rPr lang="en-GB"/>
              <a:t>Finally, the fact that this study is not inclusive may reveal some drawbacks. One of them is that the information we provide is far from offering pinpoint options for stakeholders. The reason for this is that our analyzes are far from the real field. Therefore,  the information we provide will only help stakeholders to choose a starting point in finding a new location for their business.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4"/>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580"/>
              <a:t>F</a:t>
            </a:r>
            <a:r>
              <a:rPr lang="en-GB" sz="2580"/>
              <a:t>inding an optimal location for a Sushi Bar in Toronto</a:t>
            </a:r>
            <a:endParaRPr sz="2580"/>
          </a:p>
        </p:txBody>
      </p:sp>
      <p:sp>
        <p:nvSpPr>
          <p:cNvPr id="75" name="Google Shape;75;p14"/>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T</a:t>
            </a:r>
            <a:r>
              <a:rPr lang="en-GB"/>
              <a:t>his project will be delivering a reference venue for people who are interested in opening a Sushi store in Toronto, Canada.</a:t>
            </a:r>
            <a:endParaRPr/>
          </a:p>
          <a:p>
            <a:pPr indent="-342900" lvl="0" marL="457200" rtl="0" algn="l">
              <a:spcBef>
                <a:spcPts val="0"/>
              </a:spcBef>
              <a:spcAft>
                <a:spcPts val="0"/>
              </a:spcAft>
              <a:buSzPts val="1800"/>
              <a:buChar char="-"/>
            </a:pPr>
            <a:r>
              <a:rPr lang="en-GB"/>
              <a:t>To conclude the existing Sushi restaurants compared to all other restaurants</a:t>
            </a:r>
            <a:endParaRPr/>
          </a:p>
          <a:p>
            <a:pPr indent="-342900" lvl="0" marL="457200" rtl="0" algn="l">
              <a:spcBef>
                <a:spcPts val="0"/>
              </a:spcBef>
              <a:spcAft>
                <a:spcPts val="0"/>
              </a:spcAft>
              <a:buSzPts val="1800"/>
              <a:buChar char="-"/>
            </a:pPr>
            <a:r>
              <a:rPr lang="en-GB"/>
              <a:t>Use clustering to find similar areas in Toronto regarding restaurants of each borough</a:t>
            </a:r>
            <a:endParaRPr/>
          </a:p>
          <a:p>
            <a:pPr indent="-342900" lvl="0" marL="457200" rtl="0" algn="l">
              <a:spcBef>
                <a:spcPts val="0"/>
              </a:spcBef>
              <a:spcAft>
                <a:spcPts val="0"/>
              </a:spcAft>
              <a:buSzPts val="1800"/>
              <a:buChar char="-"/>
            </a:pPr>
            <a:r>
              <a:rPr lang="en-GB"/>
              <a:t>The preferred area shall be distant from existing restaurants</a:t>
            </a:r>
            <a:endParaRPr/>
          </a:p>
          <a:p>
            <a:pPr indent="-342900" lvl="0" marL="457200" rtl="0" algn="l">
              <a:spcBef>
                <a:spcPts val="0"/>
              </a:spcBef>
              <a:spcAft>
                <a:spcPts val="0"/>
              </a:spcAft>
              <a:buSzPts val="1800"/>
              <a:buChar char="-"/>
            </a:pPr>
            <a:r>
              <a:rPr lang="en-GB"/>
              <a:t>Use data science tools to fetch the raw data, visualize it then generate a few most promising areas based on the above criteria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311700" y="372725"/>
            <a:ext cx="8520600" cy="64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GB" sz="2580"/>
              <a:t>Data acquisition and cleaning</a:t>
            </a:r>
            <a:endParaRPr sz="2580"/>
          </a:p>
        </p:txBody>
      </p:sp>
      <p:sp>
        <p:nvSpPr>
          <p:cNvPr id="81" name="Google Shape;81;p15"/>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Borough and Neighborhood found by csv file provided and from wikipedia</a:t>
            </a:r>
            <a:endParaRPr/>
          </a:p>
          <a:p>
            <a:pPr indent="-342900" lvl="0" marL="457200" rtl="0" algn="l">
              <a:spcBef>
                <a:spcPts val="0"/>
              </a:spcBef>
              <a:spcAft>
                <a:spcPts val="0"/>
              </a:spcAft>
              <a:buSzPts val="1800"/>
              <a:buChar char="-"/>
            </a:pPr>
            <a:r>
              <a:rPr lang="en-GB"/>
              <a:t>Restaurant data in every neighborhood will be obtained using Foursquare API</a:t>
            </a:r>
            <a:endParaRPr/>
          </a:p>
          <a:p>
            <a:pPr indent="-342900" lvl="0" marL="457200" rtl="0" algn="l">
              <a:spcBef>
                <a:spcPts val="0"/>
              </a:spcBef>
              <a:spcAft>
                <a:spcPts val="0"/>
              </a:spcAft>
              <a:buSzPts val="1800"/>
              <a:buChar char="-"/>
            </a:pPr>
            <a:r>
              <a:rPr lang="en-GB"/>
              <a:t>Extract the coordinates of all Asian restaurants. With the information about venues around a given neighborhood</a:t>
            </a:r>
            <a:endParaRPr/>
          </a:p>
          <a:p>
            <a:pPr indent="-342900" lvl="0" marL="457200" rtl="0" algn="l">
              <a:spcBef>
                <a:spcPts val="0"/>
              </a:spcBef>
              <a:spcAft>
                <a:spcPts val="0"/>
              </a:spcAft>
              <a:buSzPts val="1800"/>
              <a:buChar char="-"/>
            </a:pPr>
            <a:r>
              <a:rPr lang="en-GB"/>
              <a:t>15 boroughs and 103 neighborhoods found in Toronto</a:t>
            </a:r>
            <a:endParaRPr/>
          </a:p>
          <a:p>
            <a:pPr indent="-342900" lvl="0" marL="457200" rtl="0" algn="l">
              <a:spcBef>
                <a:spcPts val="0"/>
              </a:spcBef>
              <a:spcAft>
                <a:spcPts val="0"/>
              </a:spcAft>
              <a:buSzPts val="1800"/>
              <a:buChar char="-"/>
            </a:pPr>
            <a:r>
              <a:rPr lang="en-GB"/>
              <a:t>3904 Asian restaurants were found from Foursquare, 701 of  which are Sushi restaurant</a:t>
            </a:r>
            <a:endParaRPr/>
          </a:p>
          <a:p>
            <a:pPr indent="-342900" lvl="0" marL="457200" rtl="0" algn="l">
              <a:spcBef>
                <a:spcPts val="0"/>
              </a:spcBef>
              <a:spcAft>
                <a:spcPts val="0"/>
              </a:spcAft>
              <a:buSzPts val="1800"/>
              <a:buChar char="-"/>
            </a:pPr>
            <a:r>
              <a:rPr lang="en-GB"/>
              <a:t>Duplicated items or items with incomplete information were dropped</a:t>
            </a:r>
            <a:endParaRPr/>
          </a:p>
          <a:p>
            <a:pPr indent="-342900" lvl="0" marL="457200" rtl="0" algn="l">
              <a:spcBef>
                <a:spcPts val="0"/>
              </a:spcBef>
              <a:spcAft>
                <a:spcPts val="0"/>
              </a:spcAft>
              <a:buSzPts val="1800"/>
              <a:buChar char="-"/>
            </a:pPr>
            <a:r>
              <a:rPr lang="en-GB"/>
              <a:t>Clean data contains 692 Asian restaurants in Toronto (103 Sushi)</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311700" y="372725"/>
            <a:ext cx="8520600" cy="64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GB" sz="2580"/>
              <a:t>Visualization of location of neighborhoods in Toronto</a:t>
            </a:r>
            <a:endParaRPr sz="2580"/>
          </a:p>
        </p:txBody>
      </p:sp>
      <p:sp>
        <p:nvSpPr>
          <p:cNvPr id="87" name="Google Shape;87;p16"/>
          <p:cNvSpPr txBox="1"/>
          <p:nvPr>
            <p:ph idx="1" type="body"/>
          </p:nvPr>
        </p:nvSpPr>
        <p:spPr>
          <a:xfrm>
            <a:off x="311700" y="1417800"/>
            <a:ext cx="26532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Map of Toronto, Canada and the coordinates of the neighborhood centers using folium maps. City center in South near the coast</a:t>
            </a:r>
            <a:endParaRPr/>
          </a:p>
        </p:txBody>
      </p:sp>
      <p:pic>
        <p:nvPicPr>
          <p:cNvPr id="88" name="Google Shape;88;p16"/>
          <p:cNvPicPr preferRelativeResize="0"/>
          <p:nvPr/>
        </p:nvPicPr>
        <p:blipFill>
          <a:blip r:embed="rId3">
            <a:alphaModFix/>
          </a:blip>
          <a:stretch>
            <a:fillRect/>
          </a:stretch>
        </p:blipFill>
        <p:spPr>
          <a:xfrm>
            <a:off x="3098250" y="1188263"/>
            <a:ext cx="5734050" cy="3609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311700" y="372725"/>
            <a:ext cx="8520600" cy="64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GB" sz="2580"/>
              <a:t>Extract info for Asian restaurants and Sushi bars</a:t>
            </a:r>
            <a:endParaRPr sz="2580"/>
          </a:p>
        </p:txBody>
      </p:sp>
      <p:sp>
        <p:nvSpPr>
          <p:cNvPr id="94" name="Google Shape;94;p17"/>
          <p:cNvSpPr txBox="1"/>
          <p:nvPr>
            <p:ph idx="1" type="body"/>
          </p:nvPr>
        </p:nvSpPr>
        <p:spPr>
          <a:xfrm>
            <a:off x="311700" y="1417800"/>
            <a:ext cx="2786700" cy="3542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For each neighborhood, Max. 2000 Asian restaurants from the center radius of 2000m were extracted from Foursquare, with names, </a:t>
            </a:r>
            <a:r>
              <a:rPr lang="en-GB"/>
              <a:t>coordinates</a:t>
            </a:r>
            <a:r>
              <a:rPr lang="en-GB"/>
              <a:t>, postal codes and category</a:t>
            </a:r>
            <a:endParaRPr/>
          </a:p>
          <a:p>
            <a:pPr indent="0" lvl="0" marL="0" rtl="0" algn="l">
              <a:spcBef>
                <a:spcPts val="1200"/>
              </a:spcBef>
              <a:spcAft>
                <a:spcPts val="1200"/>
              </a:spcAft>
              <a:buNone/>
            </a:pPr>
            <a:r>
              <a:rPr lang="en-GB"/>
              <a:t>696 restaurants remained after data wrangling</a:t>
            </a:r>
            <a:endParaRPr/>
          </a:p>
        </p:txBody>
      </p:sp>
      <p:pic>
        <p:nvPicPr>
          <p:cNvPr id="95" name="Google Shape;95;p17"/>
          <p:cNvPicPr preferRelativeResize="0"/>
          <p:nvPr/>
        </p:nvPicPr>
        <p:blipFill>
          <a:blip r:embed="rId3">
            <a:alphaModFix/>
          </a:blip>
          <a:stretch>
            <a:fillRect/>
          </a:stretch>
        </p:blipFill>
        <p:spPr>
          <a:xfrm>
            <a:off x="3098250" y="1417800"/>
            <a:ext cx="5734050" cy="1590675"/>
          </a:xfrm>
          <a:prstGeom prst="rect">
            <a:avLst/>
          </a:prstGeom>
          <a:noFill/>
          <a:ln>
            <a:noFill/>
          </a:ln>
        </p:spPr>
      </p:pic>
      <p:pic>
        <p:nvPicPr>
          <p:cNvPr id="96" name="Google Shape;96;p17"/>
          <p:cNvPicPr preferRelativeResize="0"/>
          <p:nvPr/>
        </p:nvPicPr>
        <p:blipFill>
          <a:blip r:embed="rId4">
            <a:alphaModFix/>
          </a:blip>
          <a:stretch>
            <a:fillRect/>
          </a:stretch>
        </p:blipFill>
        <p:spPr>
          <a:xfrm>
            <a:off x="3098250" y="3075700"/>
            <a:ext cx="5734050" cy="1400175"/>
          </a:xfrm>
          <a:prstGeom prst="rect">
            <a:avLst/>
          </a:prstGeom>
          <a:noFill/>
          <a:ln>
            <a:noFill/>
          </a:ln>
        </p:spPr>
      </p:pic>
      <p:pic>
        <p:nvPicPr>
          <p:cNvPr id="97" name="Google Shape;97;p17"/>
          <p:cNvPicPr preferRelativeResize="0"/>
          <p:nvPr/>
        </p:nvPicPr>
        <p:blipFill>
          <a:blip r:embed="rId5">
            <a:alphaModFix/>
          </a:blip>
          <a:stretch>
            <a:fillRect/>
          </a:stretch>
        </p:blipFill>
        <p:spPr>
          <a:xfrm>
            <a:off x="4669875" y="4475875"/>
            <a:ext cx="2590800" cy="647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580"/>
              <a:t>Heatmap of Asian  and Sushi </a:t>
            </a:r>
            <a:r>
              <a:rPr lang="en-GB" sz="2580"/>
              <a:t>Restaurants</a:t>
            </a:r>
            <a:r>
              <a:rPr lang="en-GB" sz="2580"/>
              <a:t> in Toronto</a:t>
            </a:r>
            <a:endParaRPr sz="2580"/>
          </a:p>
        </p:txBody>
      </p:sp>
      <p:pic>
        <p:nvPicPr>
          <p:cNvPr id="103" name="Google Shape;103;p18"/>
          <p:cNvPicPr preferRelativeResize="0"/>
          <p:nvPr/>
        </p:nvPicPr>
        <p:blipFill>
          <a:blip r:embed="rId3">
            <a:alphaModFix/>
          </a:blip>
          <a:stretch>
            <a:fillRect/>
          </a:stretch>
        </p:blipFill>
        <p:spPr>
          <a:xfrm>
            <a:off x="0" y="1776449"/>
            <a:ext cx="4572000" cy="3091295"/>
          </a:xfrm>
          <a:prstGeom prst="rect">
            <a:avLst/>
          </a:prstGeom>
          <a:noFill/>
          <a:ln>
            <a:noFill/>
          </a:ln>
        </p:spPr>
      </p:pic>
      <p:pic>
        <p:nvPicPr>
          <p:cNvPr id="104" name="Google Shape;104;p18"/>
          <p:cNvPicPr preferRelativeResize="0"/>
          <p:nvPr/>
        </p:nvPicPr>
        <p:blipFill>
          <a:blip r:embed="rId4">
            <a:alphaModFix/>
          </a:blip>
          <a:stretch>
            <a:fillRect/>
          </a:stretch>
        </p:blipFill>
        <p:spPr>
          <a:xfrm>
            <a:off x="4484595" y="1746650"/>
            <a:ext cx="4659405" cy="3150900"/>
          </a:xfrm>
          <a:prstGeom prst="rect">
            <a:avLst/>
          </a:prstGeom>
          <a:noFill/>
          <a:ln>
            <a:noFill/>
          </a:ln>
        </p:spPr>
      </p:pic>
      <p:sp>
        <p:nvSpPr>
          <p:cNvPr id="105" name="Google Shape;105;p18"/>
          <p:cNvSpPr txBox="1"/>
          <p:nvPr/>
        </p:nvSpPr>
        <p:spPr>
          <a:xfrm>
            <a:off x="1274625" y="1376250"/>
            <a:ext cx="178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Lato"/>
                <a:ea typeface="Lato"/>
                <a:cs typeface="Lato"/>
                <a:sym typeface="Lato"/>
              </a:rPr>
              <a:t>Asian Restaurants</a:t>
            </a:r>
            <a:endParaRPr>
              <a:solidFill>
                <a:schemeClr val="dk1"/>
              </a:solidFill>
              <a:latin typeface="Lato"/>
              <a:ea typeface="Lato"/>
              <a:cs typeface="Lato"/>
              <a:sym typeface="Lato"/>
            </a:endParaRPr>
          </a:p>
        </p:txBody>
      </p:sp>
      <p:sp>
        <p:nvSpPr>
          <p:cNvPr id="106" name="Google Shape;106;p18"/>
          <p:cNvSpPr txBox="1"/>
          <p:nvPr/>
        </p:nvSpPr>
        <p:spPr>
          <a:xfrm>
            <a:off x="5721925" y="1376250"/>
            <a:ext cx="233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Lato"/>
                <a:ea typeface="Lato"/>
                <a:cs typeface="Lato"/>
                <a:sym typeface="Lato"/>
              </a:rPr>
              <a:t>Sushi Restaurant</a:t>
            </a:r>
            <a:endParaRPr>
              <a:solidFill>
                <a:schemeClr val="dk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9"/>
          <p:cNvSpPr txBox="1"/>
          <p:nvPr>
            <p:ph type="title"/>
          </p:nvPr>
        </p:nvSpPr>
        <p:spPr>
          <a:xfrm>
            <a:off x="311700" y="372725"/>
            <a:ext cx="8520600" cy="64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GB" sz="2580"/>
              <a:t>T</a:t>
            </a:r>
            <a:r>
              <a:rPr lang="en-GB" sz="2580"/>
              <a:t>op 10 Asian restaurant types for each neighborhood</a:t>
            </a:r>
            <a:endParaRPr sz="2580"/>
          </a:p>
        </p:txBody>
      </p:sp>
      <p:pic>
        <p:nvPicPr>
          <p:cNvPr id="112" name="Google Shape;112;p19"/>
          <p:cNvPicPr preferRelativeResize="0"/>
          <p:nvPr/>
        </p:nvPicPr>
        <p:blipFill>
          <a:blip r:embed="rId3">
            <a:alphaModFix/>
          </a:blip>
          <a:stretch>
            <a:fillRect/>
          </a:stretch>
        </p:blipFill>
        <p:spPr>
          <a:xfrm>
            <a:off x="533375" y="1297148"/>
            <a:ext cx="7795031" cy="3790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6" name="Shape 116"/>
        <p:cNvGrpSpPr/>
        <p:nvPr/>
      </p:nvGrpSpPr>
      <p:grpSpPr>
        <a:xfrm>
          <a:off x="0" y="0"/>
          <a:ext cx="0" cy="0"/>
          <a:chOff x="0" y="0"/>
          <a:chExt cx="0" cy="0"/>
        </a:xfrm>
      </p:grpSpPr>
      <p:sp>
        <p:nvSpPr>
          <p:cNvPr id="117" name="Google Shape;117;p20"/>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550"/>
              <a:t>Neighborhood with most Asian food, Willowdale South</a:t>
            </a:r>
            <a:endParaRPr sz="2550"/>
          </a:p>
        </p:txBody>
      </p:sp>
      <p:sp>
        <p:nvSpPr>
          <p:cNvPr id="118" name="Google Shape;118;p20"/>
          <p:cNvSpPr txBox="1"/>
          <p:nvPr>
            <p:ph idx="1" type="body"/>
          </p:nvPr>
        </p:nvSpPr>
        <p:spPr>
          <a:xfrm>
            <a:off x="311700" y="1417800"/>
            <a:ext cx="3013500" cy="31509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lang="en-GB"/>
              <a:t>The Willowdale South neighborhood in North York  is the area with the most venues. As seen in the graph, the third common types of food venues in this region are Sushi Restaurants. It is far from the Downtown and is capable for a large number of Asian restaurant business.</a:t>
            </a:r>
            <a:endParaRPr/>
          </a:p>
        </p:txBody>
      </p:sp>
      <p:pic>
        <p:nvPicPr>
          <p:cNvPr id="119" name="Google Shape;119;p20"/>
          <p:cNvPicPr preferRelativeResize="0"/>
          <p:nvPr/>
        </p:nvPicPr>
        <p:blipFill>
          <a:blip r:embed="rId3">
            <a:alphaModFix/>
          </a:blip>
          <a:stretch>
            <a:fillRect/>
          </a:stretch>
        </p:blipFill>
        <p:spPr>
          <a:xfrm>
            <a:off x="3507825" y="1528576"/>
            <a:ext cx="5636175" cy="263155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580"/>
              <a:t>K-mean cluster for neighborhood based on top 10 type</a:t>
            </a:r>
            <a:endParaRPr sz="2580"/>
          </a:p>
        </p:txBody>
      </p:sp>
      <p:pic>
        <p:nvPicPr>
          <p:cNvPr id="125" name="Google Shape;125;p21"/>
          <p:cNvPicPr preferRelativeResize="0"/>
          <p:nvPr/>
        </p:nvPicPr>
        <p:blipFill>
          <a:blip r:embed="rId3">
            <a:alphaModFix/>
          </a:blip>
          <a:stretch>
            <a:fillRect/>
          </a:stretch>
        </p:blipFill>
        <p:spPr>
          <a:xfrm>
            <a:off x="2744700" y="1114700"/>
            <a:ext cx="6399308" cy="4028800"/>
          </a:xfrm>
          <a:prstGeom prst="rect">
            <a:avLst/>
          </a:prstGeom>
          <a:noFill/>
          <a:ln>
            <a:noFill/>
          </a:ln>
        </p:spPr>
      </p:pic>
      <p:sp>
        <p:nvSpPr>
          <p:cNvPr id="126" name="Google Shape;126;p21"/>
          <p:cNvSpPr txBox="1"/>
          <p:nvPr>
            <p:ph idx="1" type="body"/>
          </p:nvPr>
        </p:nvSpPr>
        <p:spPr>
          <a:xfrm>
            <a:off x="0" y="1251550"/>
            <a:ext cx="2744700" cy="3542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N</a:t>
            </a:r>
            <a:r>
              <a:rPr lang="en-GB"/>
              <a:t>umber of clusters : 9</a:t>
            </a:r>
            <a:endParaRPr/>
          </a:p>
          <a:p>
            <a:pPr indent="0" lvl="0" marL="0" rtl="0" algn="l">
              <a:spcBef>
                <a:spcPts val="1200"/>
              </a:spcBef>
              <a:spcAft>
                <a:spcPts val="0"/>
              </a:spcAft>
              <a:buNone/>
            </a:pPr>
            <a:r>
              <a:rPr lang="en-GB"/>
              <a:t>Number of time the k-means algorithm will be run with different centroid seeds: 100</a:t>
            </a:r>
            <a:endParaRPr/>
          </a:p>
          <a:p>
            <a:pPr indent="0" lvl="0" marL="0" rtl="0" algn="l">
              <a:spcBef>
                <a:spcPts val="12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Blue &amp; Gold">
  <a:themeElements>
    <a:clrScheme name="Blue &amp; Gold">
      <a:dk1>
        <a:srgbClr val="FFFFFF"/>
      </a:dk1>
      <a:lt1>
        <a:srgbClr val="01AFD1"/>
      </a:lt1>
      <a:dk2>
        <a:srgbClr val="1E2D31"/>
      </a:dk2>
      <a:lt2>
        <a:srgbClr val="BFC7CA"/>
      </a:lt2>
      <a:accent1>
        <a:srgbClr val="006F85"/>
      </a:accent1>
      <a:accent2>
        <a:srgbClr val="AF4345"/>
      </a:accent2>
      <a:accent3>
        <a:srgbClr val="47D06A"/>
      </a:accent3>
      <a:accent4>
        <a:srgbClr val="F58F8F"/>
      </a:accent4>
      <a:accent5>
        <a:srgbClr val="F6CD4C"/>
      </a:accent5>
      <a:accent6>
        <a:srgbClr val="F8E71C"/>
      </a:accent6>
      <a:hlink>
        <a:srgbClr val="F6CD4C"/>
      </a:hlink>
      <a:folHlink>
        <a:srgbClr val="F6CD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